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2" r:id="rId9"/>
    <p:sldId id="283" r:id="rId10"/>
    <p:sldId id="284" r:id="rId11"/>
    <p:sldId id="285" r:id="rId12"/>
    <p:sldId id="286" r:id="rId13"/>
    <p:sldId id="287" r:id="rId14"/>
  </p:sldIdLst>
  <p:sldSz cx="9144000" cy="5143500" type="screen16x9"/>
  <p:notesSz cx="6858000" cy="9144000"/>
  <p:embeddedFontLst>
    <p:embeddedFont>
      <p:font typeface="Lato Black" charset="0"/>
      <p:bold r:id="rId16"/>
      <p:boldItalic r:id="rId17"/>
    </p:embeddedFont>
    <p:embeddedFont>
      <p:font typeface="Raleway" charset="0"/>
      <p:regular r:id="rId18"/>
      <p:bold r:id="rId19"/>
      <p:italic r:id="rId20"/>
      <p:boldItalic r:id="rId21"/>
    </p:embeddedFont>
    <p:embeddedFont>
      <p:font typeface="Lato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6185FD5F-2AAF-4DBC-954E-E29D8C647B02}">
  <a:tblStyle styleId="{6185FD5F-2AAF-4DBC-954E-E29D8C647B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63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891549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5" name="Shape 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" name="Shape 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Shape 11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9" name="Shape 1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Shape 12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22" name="Shape 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Shape 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Shape 5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Shape 6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6" name="Shape 6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Shape 7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Shape 7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Shape 9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8" name="Shape 9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8" name="Shape 10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04350" y="318175"/>
            <a:ext cx="65019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5403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9" name="Shape 9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335250" y="-39487"/>
            <a:ext cx="1051350" cy="1165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7552675" y="76200"/>
            <a:ext cx="1227524" cy="9336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Shape 130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9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ElectroSafe</a:t>
            </a:r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729450" y="2308250"/>
            <a:ext cx="3787800" cy="18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Disciplina: </a:t>
            </a:r>
            <a:r>
              <a:rPr lang="en"/>
              <a:t>Topicos de engenharia 2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Professor: </a:t>
            </a:r>
            <a:r>
              <a:rPr lang="en"/>
              <a:t>Dr. Roberto Kenji Hiramatsu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Alunos:</a:t>
            </a:r>
            <a:r>
              <a:rPr lang="en"/>
              <a:t>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Adrielson de Araújo Dias,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Evandro Bruno de Andrade França,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Gabriella Rodrigues Alves Souza,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Kelvin Kleymberg Martins de França 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Romario Jonas de Oliveira Veloso.</a:t>
            </a:r>
            <a:endParaRPr/>
          </a:p>
        </p:txBody>
      </p:sp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0500" y="1645500"/>
            <a:ext cx="3433750" cy="194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5014" y="327367"/>
            <a:ext cx="7688400" cy="1003892"/>
          </a:xfrm>
        </p:spPr>
        <p:txBody>
          <a:bodyPr/>
          <a:lstStyle/>
          <a:p>
            <a:r>
              <a:rPr lang="pt-BR" dirty="0">
                <a:sym typeface="Symbol"/>
              </a:rPr>
              <a:t></a:t>
            </a:r>
            <a:r>
              <a:rPr lang="pt-BR" dirty="0"/>
              <a:t> Acionar uma </a:t>
            </a:r>
            <a:r>
              <a:rPr lang="pt-BR" dirty="0" smtClean="0"/>
              <a:t>cancela</a:t>
            </a:r>
            <a:br>
              <a:rPr lang="pt-BR" dirty="0" smtClean="0"/>
            </a:b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  <p:pic>
        <p:nvPicPr>
          <p:cNvPr id="3074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30256"/>
            <a:ext cx="3781425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3821766" y="1281346"/>
            <a:ext cx="570721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pt-BR" dirty="0" smtClean="0"/>
              <a:t>Usar um servo motor controlado por um arduíno.</a:t>
            </a:r>
            <a:br>
              <a:rPr lang="pt-BR" dirty="0" smtClean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8519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06584" y="206345"/>
            <a:ext cx="7688400" cy="1219043"/>
          </a:xfrm>
        </p:spPr>
        <p:txBody>
          <a:bodyPr/>
          <a:lstStyle/>
          <a:p>
            <a:r>
              <a:rPr lang="pt-BR" sz="2800" dirty="0">
                <a:sym typeface="Symbol"/>
              </a:rPr>
              <a:t></a:t>
            </a:r>
            <a:r>
              <a:rPr lang="pt-BR" sz="2800" dirty="0"/>
              <a:t> Gerir informações e transmitir </a:t>
            </a:r>
            <a:r>
              <a:rPr lang="pt-BR" sz="2800" dirty="0" smtClean="0"/>
              <a:t/>
            </a:r>
            <a:br>
              <a:rPr lang="pt-BR" sz="2800" dirty="0" smtClean="0"/>
            </a:br>
            <a:r>
              <a:rPr lang="pt-BR" sz="2800" dirty="0" smtClean="0"/>
              <a:t>para </a:t>
            </a:r>
            <a:r>
              <a:rPr lang="pt-BR" sz="2800" dirty="0"/>
              <a:t>os demais </a:t>
            </a:r>
            <a:r>
              <a:rPr lang="pt-BR" sz="2800" dirty="0" smtClean="0"/>
              <a:t>componentes</a:t>
            </a:r>
            <a:br>
              <a:rPr lang="pt-BR" sz="2800" dirty="0" smtClean="0"/>
            </a:br>
            <a:r>
              <a:rPr lang="pt-BR" sz="2800" dirty="0" smtClean="0"/>
              <a:t/>
            </a:r>
            <a:br>
              <a:rPr lang="pt-BR" sz="2800" dirty="0" smtClean="0"/>
            </a:br>
            <a:endParaRPr lang="pt-BR" sz="2800" dirty="0"/>
          </a:p>
        </p:txBody>
      </p:sp>
      <p:pic>
        <p:nvPicPr>
          <p:cNvPr id="4098" name="Picture 2" descr="Resultado de imagem para arduino u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70" y="1313515"/>
            <a:ext cx="4783284" cy="3305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4984913" y="1475381"/>
            <a:ext cx="4159087" cy="1039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pt-BR" sz="2800" dirty="0" smtClean="0"/>
              <a:t>Usar um arduíno para </a:t>
            </a:r>
          </a:p>
          <a:p>
            <a:r>
              <a:rPr lang="pt-BR" sz="2800" dirty="0" smtClean="0"/>
              <a:t>esta finalidade.</a:t>
            </a:r>
            <a:br>
              <a:rPr lang="pt-BR" sz="2800" dirty="0" smtClean="0"/>
            </a:br>
            <a:r>
              <a:rPr lang="pt-BR" sz="2800" dirty="0" smtClean="0"/>
              <a:t/>
            </a:r>
            <a:br>
              <a:rPr lang="pt-BR" sz="2800" dirty="0" smtClean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73651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13190" y="1730737"/>
            <a:ext cx="3197091" cy="815632"/>
          </a:xfrm>
        </p:spPr>
        <p:txBody>
          <a:bodyPr/>
          <a:lstStyle/>
          <a:p>
            <a:r>
              <a:rPr lang="pt-BR" dirty="0" smtClean="0"/>
              <a:t>Fluxograma</a:t>
            </a:r>
            <a:endParaRPr lang="pt-BR" dirty="0"/>
          </a:p>
        </p:txBody>
      </p:sp>
      <p:pic>
        <p:nvPicPr>
          <p:cNvPr id="3" name="Imagem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1" y="47298"/>
            <a:ext cx="3751729" cy="499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4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4139" y="1842712"/>
            <a:ext cx="8446082" cy="1518600"/>
          </a:xfrm>
        </p:spPr>
        <p:txBody>
          <a:bodyPr/>
          <a:lstStyle/>
          <a:p>
            <a:r>
              <a:rPr lang="pt-BR" sz="4800" dirty="0" smtClean="0"/>
              <a:t>Demonstração do protótipo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10175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Apresentação</a:t>
            </a:r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ubTitle" idx="4294967295"/>
          </p:nvPr>
        </p:nvSpPr>
        <p:spPr>
          <a:xfrm>
            <a:off x="4572000" y="1242034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rgbClr val="FFFFFF"/>
                </a:solidFill>
              </a:rPr>
              <a:t>O Problema</a:t>
            </a:r>
            <a:endParaRPr sz="1400" u="sng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rgbClr val="FFFFFF"/>
                </a:solidFill>
              </a:rPr>
              <a:t>Objetivos Gerais</a:t>
            </a:r>
            <a:endParaRPr sz="1400" u="sng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rgbClr val="FFFFFF"/>
                </a:solidFill>
              </a:rPr>
              <a:t>Objetivos Específicos</a:t>
            </a:r>
            <a:endParaRPr sz="1400" u="sng"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rgbClr val="FFFFFF"/>
                </a:solidFill>
              </a:rPr>
              <a:t>Solução para o problema</a:t>
            </a:r>
            <a:endParaRPr sz="1400" u="sng" dirty="0">
              <a:solidFill>
                <a:srgbClr val="FFFFFF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 dirty="0" smtClean="0">
                <a:solidFill>
                  <a:srgbClr val="FFFFFF"/>
                </a:solidFill>
              </a:rPr>
              <a:t>Funções/Meios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u="sng" dirty="0" smtClean="0">
                <a:solidFill>
                  <a:srgbClr val="FFFFFF"/>
                </a:solidFill>
              </a:rPr>
              <a:t>Demonstração do Prótotipo</a:t>
            </a:r>
            <a:endParaRPr sz="1400" u="sng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O Problema:</a:t>
            </a:r>
            <a:r>
              <a:rPr lang="en"/>
              <a:t> </a:t>
            </a:r>
            <a:r>
              <a:rPr lang="en" b="0"/>
              <a:t>Um sistema de controle de acesso para segurança para estacionamento.</a:t>
            </a:r>
            <a:endParaRPr b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Gerais</a:t>
            </a:r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body" idx="2"/>
          </p:nvPr>
        </p:nvSpPr>
        <p:spPr>
          <a:xfrm>
            <a:off x="4572000" y="1190775"/>
            <a:ext cx="45720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Desenvolver um sistema de segurança para o estacionamento da universidade, de modo a garantir uma maior proteção aos estudantes e corpo docente, assim como toda a sua estrutura.</a:t>
            </a:r>
            <a:endParaRPr sz="160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específicos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body" idx="2"/>
          </p:nvPr>
        </p:nvSpPr>
        <p:spPr>
          <a:xfrm>
            <a:off x="4572000" y="1148150"/>
            <a:ext cx="4572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Fácil manuseio para os usuários e operadores;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Livre de acidentes;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Baixo custo;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Fácil manutenção;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 smtClean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Agilizar </a:t>
            </a: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o atendimento;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Monitorar quem entra/sai do ambiente;</a:t>
            </a:r>
            <a:endParaRPr sz="1600" dirty="0">
              <a:solidFill>
                <a:schemeClr val="dk1"/>
              </a:solidFill>
              <a:highlight>
                <a:srgbClr val="FFFFFF"/>
              </a:highlight>
              <a:latin typeface="Lato Black"/>
              <a:ea typeface="Lato Black"/>
              <a:cs typeface="Lato Black"/>
              <a:sym typeface="Lato Black"/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 Black"/>
              <a:buChar char="●"/>
            </a:pPr>
            <a:r>
              <a:rPr lang="en" sz="1600" dirty="0">
                <a:solidFill>
                  <a:schemeClr val="dk1"/>
                </a:solidFill>
                <a:highlight>
                  <a:srgbClr val="FFFFFF"/>
                </a:highlight>
                <a:latin typeface="Lato Black"/>
                <a:ea typeface="Lato Black"/>
                <a:cs typeface="Lato Black"/>
                <a:sym typeface="Lato Black"/>
              </a:rPr>
              <a:t>Controle de perda ou roubo.</a:t>
            </a:r>
            <a:endParaRPr sz="1600" dirty="0">
              <a:solidFill>
                <a:schemeClr val="dk1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0" y="4475700"/>
            <a:ext cx="9144000" cy="66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 txBox="1">
            <a:spLocks noGrp="1"/>
          </p:cNvSpPr>
          <p:nvPr>
            <p:ph type="title" idx="4294967295"/>
          </p:nvPr>
        </p:nvSpPr>
        <p:spPr>
          <a:xfrm>
            <a:off x="-75" y="4473475"/>
            <a:ext cx="9144000" cy="6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</a:rPr>
              <a:t>Tabela 01.	 Um gráfico de comparação de pares (PCC) agregado de 3 projetistas.</a:t>
            </a:r>
            <a:endParaRPr sz="15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title" idx="4294967295"/>
          </p:nvPr>
        </p:nvSpPr>
        <p:spPr>
          <a:xfrm>
            <a:off x="6316525" y="1407592"/>
            <a:ext cx="28275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Métricas</a:t>
            </a:r>
            <a:endParaRPr/>
          </a:p>
        </p:txBody>
      </p:sp>
      <p:sp>
        <p:nvSpPr>
          <p:cNvPr id="165" name="Shape 165"/>
          <p:cNvSpPr txBox="1"/>
          <p:nvPr/>
        </p:nvSpPr>
        <p:spPr>
          <a:xfrm>
            <a:off x="6316525" y="2067150"/>
            <a:ext cx="2827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Sistema de identificação a importância relativa;</a:t>
            </a:r>
            <a:endParaRPr sz="13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685"/>
            <a:ext cx="6324446" cy="4449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Funções/Meios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4"/>
          <p:cNvSpPr txBox="1">
            <a:spLocks/>
          </p:cNvSpPr>
          <p:nvPr/>
        </p:nvSpPr>
        <p:spPr>
          <a:xfrm>
            <a:off x="164662" y="360194"/>
            <a:ext cx="6481432" cy="24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2800" dirty="0">
                <a:solidFill>
                  <a:schemeClr val="bg1"/>
                </a:solidFill>
                <a:sym typeface="Symbol"/>
              </a:rPr>
              <a:t></a:t>
            </a:r>
            <a:r>
              <a:rPr lang="pt-BR" sz="2800" dirty="0">
                <a:solidFill>
                  <a:schemeClr val="bg1"/>
                </a:solidFill>
              </a:rPr>
              <a:t> Guardar identificação do usuário</a:t>
            </a:r>
          </a:p>
          <a:p>
            <a:endParaRPr lang="pt-BR" sz="2800" dirty="0" smtClean="0">
              <a:solidFill>
                <a:schemeClr val="bg1"/>
              </a:solidFill>
            </a:endParaRPr>
          </a:p>
          <a:p>
            <a:r>
              <a:rPr lang="pt-BR" sz="2800" dirty="0" smtClean="0">
                <a:solidFill>
                  <a:schemeClr val="bg1"/>
                </a:solidFill>
              </a:rPr>
              <a:t>Usar </a:t>
            </a:r>
            <a:r>
              <a:rPr lang="pt-BR" sz="2800" dirty="0">
                <a:solidFill>
                  <a:schemeClr val="bg1"/>
                </a:solidFill>
              </a:rPr>
              <a:t>um cartão magnético, por ser de fácil manuseio para ambas as partes.</a:t>
            </a:r>
          </a:p>
          <a:p>
            <a:pPr marL="457200" indent="-330200">
              <a:lnSpc>
                <a:spcPct val="115000"/>
              </a:lnSpc>
              <a:buClr>
                <a:schemeClr val="dk1"/>
              </a:buClr>
              <a:buSzPts val="1600"/>
              <a:buFont typeface="Noto Sans Symbols"/>
              <a:buChar char="●"/>
            </a:pPr>
            <a:endParaRPr lang="pt-BR" sz="1600" b="1" dirty="0">
              <a:solidFill>
                <a:schemeClr val="bg1"/>
              </a:solidFill>
            </a:endParaRPr>
          </a:p>
        </p:txBody>
      </p:sp>
      <p:pic>
        <p:nvPicPr>
          <p:cNvPr id="4" name="Shape 20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8859" y="2304731"/>
            <a:ext cx="4615100" cy="2629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461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4470" y="313920"/>
            <a:ext cx="7688400" cy="829080"/>
          </a:xfrm>
        </p:spPr>
        <p:txBody>
          <a:bodyPr/>
          <a:lstStyle/>
          <a:p>
            <a:r>
              <a:rPr lang="pt-BR" sz="2800" dirty="0">
                <a:sym typeface="Symbol"/>
              </a:rPr>
              <a:t></a:t>
            </a:r>
            <a:r>
              <a:rPr lang="pt-BR" sz="2800" dirty="0"/>
              <a:t> Ler e reconhecer </a:t>
            </a:r>
            <a:r>
              <a:rPr lang="pt-BR" sz="2800" dirty="0" smtClean="0"/>
              <a:t>dados </a:t>
            </a:r>
            <a:r>
              <a:rPr lang="pt-BR" sz="2800" dirty="0"/>
              <a:t>do </a:t>
            </a:r>
            <a:r>
              <a:rPr lang="pt-BR" sz="2800" dirty="0" smtClean="0"/>
              <a:t>usuário</a:t>
            </a:r>
            <a:endParaRPr lang="pt-BR" sz="2800" dirty="0"/>
          </a:p>
        </p:txBody>
      </p:sp>
      <p:pic>
        <p:nvPicPr>
          <p:cNvPr id="2050" name="Picture 2" descr="Resultado de imagem para rfid rc5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87" y="1064609"/>
            <a:ext cx="4690770" cy="3475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4797157" y="1322647"/>
            <a:ext cx="4417093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pt-BR" sz="2800" dirty="0" smtClean="0"/>
              <a:t>Usar o leitor RFID Rc522 </a:t>
            </a:r>
          </a:p>
          <a:p>
            <a:r>
              <a:rPr lang="pt-BR" sz="2800" dirty="0" smtClean="0"/>
              <a:t>para ler o cartão que </a:t>
            </a:r>
          </a:p>
          <a:p>
            <a:r>
              <a:rPr lang="pt-BR" sz="2800" dirty="0" smtClean="0"/>
              <a:t>contém os dados do usuário.</a:t>
            </a:r>
            <a:br>
              <a:rPr lang="pt-BR" sz="2800" dirty="0" smtClean="0"/>
            </a:b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92887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231</Words>
  <Application>Microsoft Office PowerPoint</Application>
  <PresentationFormat>Apresentação na tela (16:9)</PresentationFormat>
  <Paragraphs>45</Paragraphs>
  <Slides>13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Lato Black</vt:lpstr>
      <vt:lpstr>Raleway</vt:lpstr>
      <vt:lpstr>Noto Sans Symbols</vt:lpstr>
      <vt:lpstr>Lato</vt:lpstr>
      <vt:lpstr>Symbol</vt:lpstr>
      <vt:lpstr>Streamline</vt:lpstr>
      <vt:lpstr>ElectroSafe</vt:lpstr>
      <vt:lpstr>Apresentação</vt:lpstr>
      <vt:lpstr>O Problema: Um sistema de controle de acesso para segurança para estacionamento.</vt:lpstr>
      <vt:lpstr>Objetivos Gerais</vt:lpstr>
      <vt:lpstr>Objetivos específicos </vt:lpstr>
      <vt:lpstr>Tabela 01.  Um gráfico de comparação de pares (PCC) agregado de 3 projetistas. </vt:lpstr>
      <vt:lpstr>Funções/Meios</vt:lpstr>
      <vt:lpstr>Apresentação do PowerPoint</vt:lpstr>
      <vt:lpstr> Ler e reconhecer dados do usuário</vt:lpstr>
      <vt:lpstr> Acionar uma cancela  </vt:lpstr>
      <vt:lpstr> Gerir informações e transmitir  para os demais componentes  </vt:lpstr>
      <vt:lpstr>Fluxograma</vt:lpstr>
      <vt:lpstr>Demonstração do protótipo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ElectroSafe</dc:title>
  <cp:lastModifiedBy>ANOGA</cp:lastModifiedBy>
  <cp:revision>13</cp:revision>
  <dcterms:modified xsi:type="dcterms:W3CDTF">2018-08-10T01:58:03Z</dcterms:modified>
</cp:coreProperties>
</file>